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5" r:id="rId2"/>
    <p:sldId id="264" r:id="rId3"/>
    <p:sldId id="267" r:id="rId4"/>
    <p:sldId id="268" r:id="rId5"/>
    <p:sldId id="269" r:id="rId6"/>
    <p:sldId id="278" r:id="rId7"/>
    <p:sldId id="271" r:id="rId8"/>
    <p:sldId id="266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3" r:id="rId29"/>
  </p:sldIdLst>
  <p:sldSz cx="18288000" cy="10287000"/>
  <p:notesSz cx="6858000" cy="9144000"/>
  <p:embeddedFontLst>
    <p:embeddedFont>
      <p:font typeface="Pretendard Bold" panose="020B0600000101010101" charset="-127"/>
      <p:bold r:id="rId31"/>
    </p:embeddedFont>
    <p:embeddedFont>
      <p:font typeface="Pretendard ExtraBold" panose="020B0600000101010101" charset="-127"/>
      <p:bold r:id="rId32"/>
    </p:embeddedFont>
    <p:embeddedFont>
      <p:font typeface="Pretendard Medium" panose="020B0600000101010101" charset="-127"/>
      <p:bold r:id="rId33"/>
    </p:embeddedFont>
    <p:embeddedFont>
      <p:font typeface="Pretendard Regular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3901" autoAdjust="0"/>
  </p:normalViewPr>
  <p:slideViewPr>
    <p:cSldViewPr>
      <p:cViewPr>
        <p:scale>
          <a:sx n="25" d="100"/>
          <a:sy n="25" d="100"/>
        </p:scale>
        <p:origin x="2386" y="9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1D784-EB80-451F-94DB-D929E0C29A16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8DA41-7EF6-49DB-8B99-27D0723FA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90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8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A1B1-9432-2BFC-19B5-6B4A65767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248FC5-4091-3348-CF3F-F4D830A88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9DB248-02EE-C6D9-58DD-542F9FDC4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전광판 모듈은 </a:t>
            </a:r>
            <a:r>
              <a:rPr lang="en-US" altLang="ko-KR" dirty="0"/>
              <a:t>HUB75</a:t>
            </a:r>
            <a:r>
              <a:rPr lang="ko-KR" altLang="en-US" dirty="0"/>
              <a:t>표준을 만족하는 제품을 사용했습니다</a:t>
            </a:r>
            <a:r>
              <a:rPr lang="en-US" altLang="ko-KR" dirty="0"/>
              <a:t>. </a:t>
            </a:r>
            <a:r>
              <a:rPr lang="ko-KR" altLang="en-US" dirty="0"/>
              <a:t>회로가 단순하고</a:t>
            </a:r>
            <a:r>
              <a:rPr lang="en-US" altLang="ko-KR" dirty="0"/>
              <a:t>, </a:t>
            </a:r>
            <a:r>
              <a:rPr lang="ko-KR" altLang="en-US" dirty="0"/>
              <a:t>소프트웨어 개발이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B8D45-C9F6-4D45-A569-C2E66A78E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69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58A2-D6A5-1AD0-3CD5-E7BB0B62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12BB8D-F3BE-E743-8378-7D73D02AD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B29B53-55A0-D6C1-44DD-FC638049A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는 강력한 성능을 가진 </a:t>
            </a:r>
            <a:r>
              <a:rPr lang="en-US" altLang="ko-KR" dirty="0"/>
              <a:t>SBC</a:t>
            </a:r>
            <a:r>
              <a:rPr lang="ko-KR" altLang="en-US" dirty="0"/>
              <a:t>로 와이파이</a:t>
            </a:r>
            <a:r>
              <a:rPr lang="en-US" altLang="ko-KR" dirty="0"/>
              <a:t>, </a:t>
            </a:r>
            <a:r>
              <a:rPr lang="ko-KR" altLang="en-US" dirty="0"/>
              <a:t>블루투스 등 무선 통신 기능을 가지고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GPIO</a:t>
            </a:r>
            <a:r>
              <a:rPr lang="ko-KR" altLang="en-US" dirty="0"/>
              <a:t>등 다양한 유선 연결성이 있어 임베디드 개발 용도로 적합합니다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FFF8A-36ED-8A71-9D70-7A8FD22DB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3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C195-147E-F68B-1E2F-489B0A74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3DADB7-B7DB-B18C-F72E-FA8EFFD82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58DC62-0CF8-48E7-7BD4-0A62BBB3F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TTL to RS</a:t>
            </a:r>
            <a:r>
              <a:rPr lang="ko-KR" altLang="en-US" dirty="0"/>
              <a:t> </a:t>
            </a:r>
            <a:r>
              <a:rPr lang="en-US" altLang="ko-KR" dirty="0"/>
              <a:t>485</a:t>
            </a:r>
            <a:r>
              <a:rPr lang="ko-KR" altLang="en-US" dirty="0"/>
              <a:t> 컨버터는 기존 화재 시스템과의 연동을 위해 사용되었습니다</a:t>
            </a:r>
            <a:r>
              <a:rPr lang="en-US" altLang="ko-KR" dirty="0"/>
              <a:t>. </a:t>
            </a:r>
            <a:r>
              <a:rPr lang="ko-KR" altLang="en-US" dirty="0"/>
              <a:t>기존 화재 감지 시스템은 </a:t>
            </a:r>
            <a:r>
              <a:rPr lang="en-US" altLang="ko-KR" dirty="0"/>
              <a:t>RS 485 </a:t>
            </a:r>
            <a:r>
              <a:rPr lang="ko-KR" altLang="en-US" dirty="0"/>
              <a:t>통신 방식을 사용하기 때문에 이와의 호환을 위해 사용되었습니다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104B6-2C4C-97E6-DC3C-B85B62F2C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4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다익스트라</a:t>
            </a:r>
            <a:r>
              <a:rPr lang="ko-KR" altLang="en-US" dirty="0"/>
              <a:t> 알고리즘은 출발 지점에서 도착 지점까지의 최단 거리를 찾는 알고리즘입니다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2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B1A5C-0741-15F9-8127-A0296B82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060303-FBAB-B737-2ED0-45E4F787D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0C9519-CD6B-B54B-0291-ACCE7E52B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시뮬레이션할</a:t>
            </a:r>
            <a:r>
              <a:rPr lang="ko-KR" altLang="en-US" dirty="0"/>
              <a:t> 건물의 방과 교차로에 모두 번호를 붙여줍니다</a:t>
            </a:r>
            <a:r>
              <a:rPr lang="en-US" altLang="ko-KR" dirty="0"/>
              <a:t>. </a:t>
            </a:r>
            <a:r>
              <a:rPr lang="ko-KR" altLang="en-US" dirty="0"/>
              <a:t>각 번호는 각 노드를 의미하게 됩니다</a:t>
            </a:r>
            <a:r>
              <a:rPr lang="en-US" altLang="ko-KR" dirty="0"/>
              <a:t>. </a:t>
            </a:r>
            <a:r>
              <a:rPr lang="ko-KR" altLang="en-US" dirty="0"/>
              <a:t>그리고 각 노드를 이어서 </a:t>
            </a:r>
            <a:r>
              <a:rPr lang="ko-KR" altLang="en-US" dirty="0" err="1"/>
              <a:t>브렌치를</a:t>
            </a:r>
            <a:r>
              <a:rPr lang="ko-KR" altLang="en-US" dirty="0"/>
              <a:t> 형성합니다</a:t>
            </a:r>
            <a:r>
              <a:rPr lang="en-US" altLang="ko-KR" dirty="0"/>
              <a:t>. </a:t>
            </a:r>
            <a:r>
              <a:rPr lang="ko-KR" altLang="en-US" dirty="0" err="1"/>
              <a:t>브렌치는</a:t>
            </a:r>
            <a:r>
              <a:rPr lang="ko-KR" altLang="en-US" dirty="0"/>
              <a:t> </a:t>
            </a:r>
            <a:r>
              <a:rPr lang="ko-KR" altLang="en-US" dirty="0" err="1"/>
              <a:t>디오할</a:t>
            </a:r>
            <a:r>
              <a:rPr lang="ko-KR" altLang="en-US" dirty="0"/>
              <a:t> 수 있는 길을 의미합니다</a:t>
            </a:r>
            <a:r>
              <a:rPr lang="en-US" altLang="ko-KR" dirty="0"/>
              <a:t>. </a:t>
            </a:r>
            <a:r>
              <a:rPr lang="ko-KR" altLang="en-US" dirty="0"/>
              <a:t>그리고 각 </a:t>
            </a:r>
            <a:r>
              <a:rPr lang="ko-KR" altLang="en-US" dirty="0" err="1"/>
              <a:t>브렌치에</a:t>
            </a:r>
            <a:r>
              <a:rPr lang="ko-KR" altLang="en-US" dirty="0"/>
              <a:t> 노드 사이의 거리를 입력합니다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브렌치의</a:t>
            </a:r>
            <a:r>
              <a:rPr lang="ko-KR" altLang="en-US" dirty="0"/>
              <a:t> 가중치가 됩니다</a:t>
            </a:r>
            <a:r>
              <a:rPr lang="en-US" altLang="ko-KR" dirty="0"/>
              <a:t>. </a:t>
            </a:r>
            <a:r>
              <a:rPr lang="ko-KR" altLang="en-US" dirty="0"/>
              <a:t>그렇게 하여 모델링한 결과가 우측 그림과 같이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09AD0-88D7-C13C-FCAB-826F0735C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8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30F-B139-55AE-B34E-2AB07876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44B5A9-D3E4-E070-CFBC-1E0FA6303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B64CA7-5D9D-B3C7-F89C-869D831C1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그래프로 구현한 건물 구조를 파이썬 리스트로 구현합니다</a:t>
            </a:r>
            <a:r>
              <a:rPr lang="en-US" altLang="ko-KR" dirty="0"/>
              <a:t>. </a:t>
            </a:r>
            <a:r>
              <a:rPr lang="ko-KR" altLang="en-US" dirty="0"/>
              <a:t>콜론 좌측 숫자는 각 노드의 번호</a:t>
            </a:r>
            <a:r>
              <a:rPr lang="en-US" altLang="ko-KR" dirty="0"/>
              <a:t>, </a:t>
            </a:r>
            <a:r>
              <a:rPr lang="ko-KR" altLang="en-US" dirty="0"/>
              <a:t>콜론 우측 대괄호 안의 숫자는 노드에서 갈 수 있는 길을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CBB0-9538-FC30-B39D-B7A26248A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04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37E7D-7439-E053-5E27-80AA2065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D92FB3-8D0B-75BF-776C-1447AF0EC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8B2EAA-BBEB-A0FC-5375-D620D547D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알고리즘을 파이썬 코드로 </a:t>
            </a:r>
            <a:r>
              <a:rPr lang="ko-KR" altLang="en-US" dirty="0" err="1"/>
              <a:t>구현한것은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26B8B-2673-CD49-5FB5-165933C51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5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A03C-CD64-9A2A-6420-F1CED384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BBFCF-16B8-F3BE-36F1-894DEF6DD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93AD2-F260-DC4F-9902-BAF6D2CEC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시뮬레이션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최단 경로로 도달하기 위한 연산이 잘 </a:t>
            </a:r>
            <a:r>
              <a:rPr lang="ko-KR" altLang="en-US" dirty="0" err="1"/>
              <a:t>동작하는것을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DE632-22AD-4055-D1D6-C88C7CA79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98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9F31F-1CD4-4E08-D4D5-BE0737F4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4585A6-20AD-6F4F-187C-DB978682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62909F-9F29-1A3B-793D-1B7209464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B378F-8DBC-0BB8-A898-EC49EB68C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2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구조물이 전원공급장치</a:t>
            </a:r>
            <a:r>
              <a:rPr lang="en-US" altLang="ko-KR" dirty="0"/>
              <a:t>, </a:t>
            </a:r>
            <a:r>
              <a:rPr lang="ko-KR" altLang="en-US" dirty="0"/>
              <a:t>우측 구조물은 제어기판 내부에서 제품간 간섭 </a:t>
            </a:r>
            <a:r>
              <a:rPr lang="ko-KR" altLang="en-US" dirty="0" err="1"/>
              <a:t>없는것</a:t>
            </a:r>
            <a:r>
              <a:rPr lang="ko-KR" altLang="en-US" dirty="0"/>
              <a:t> 모델링으로 확인 완료하였음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14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8659E-5322-6628-BC19-B2E75670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70A920-FB90-9D55-5D2E-5E6BB885A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C68712-CB58-887E-09C4-F80476E98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840E2-6AC3-6995-62E0-8A5A542E5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70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E66F8-AD55-271E-5C89-76258A44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2596E-1242-1B76-D7B6-90A71DD5F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BADC5-2A82-6634-ACBB-4BB71EFAB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8EA62-4484-449B-BC60-6AD85ADF4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1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8A7C-094C-AD34-9E6C-397EA0DA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DE65F-7335-C521-4AFD-3437FB15D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3AAB7-6DAE-B501-4EA5-3ADA10F61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전자 부품의 설계는 다음과 같습니다</a:t>
            </a:r>
            <a:r>
              <a:rPr lang="en-US" altLang="ko-KR" dirty="0"/>
              <a:t>. </a:t>
            </a:r>
            <a:r>
              <a:rPr lang="ko-KR" altLang="en-US" dirty="0"/>
              <a:t>메인 컨트롤러로 </a:t>
            </a:r>
            <a:r>
              <a:rPr lang="en-US" altLang="ko-KR" dirty="0"/>
              <a:t>ESP32</a:t>
            </a:r>
            <a:r>
              <a:rPr lang="ko-KR" altLang="en-US" dirty="0"/>
              <a:t>가 사용되었으며</a:t>
            </a:r>
            <a:r>
              <a:rPr lang="en-US" altLang="ko-KR" dirty="0"/>
              <a:t>, MP3module</a:t>
            </a:r>
            <a:r>
              <a:rPr lang="ko-KR" altLang="en-US" dirty="0"/>
              <a:t>을 사용하여 안내음을 재생하고 증폭기와 스피커를 이용하여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디스플레이를 이용하여 화면에 탈출 경로를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는 장애인</a:t>
            </a:r>
            <a:r>
              <a:rPr lang="en-US" altLang="ko-KR" dirty="0"/>
              <a:t>, </a:t>
            </a:r>
            <a:r>
              <a:rPr lang="ko-KR" altLang="en-US" dirty="0"/>
              <a:t>비장애인 표식을 밝게 보여주기 위해 사용되었습니다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CE83B-5506-FEEC-C4DE-EA2591FCA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8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</a:t>
            </a:r>
            <a:r>
              <a:rPr lang="ko-KR" altLang="en-US" dirty="0"/>
              <a:t>는 블루투스</a:t>
            </a:r>
            <a:r>
              <a:rPr lang="en-US" altLang="ko-KR" dirty="0"/>
              <a:t>, </a:t>
            </a:r>
            <a:r>
              <a:rPr lang="ko-KR" altLang="en-US" dirty="0"/>
              <a:t>와이파이 등 다양한 무선 통신 기능을 지원하는 </a:t>
            </a:r>
            <a:r>
              <a:rPr lang="en-US" altLang="ko-KR" dirty="0"/>
              <a:t>MCU</a:t>
            </a:r>
            <a:r>
              <a:rPr lang="ko-KR" altLang="en-US" dirty="0"/>
              <a:t>입니다</a:t>
            </a:r>
            <a:r>
              <a:rPr lang="en-US" altLang="ko-KR" dirty="0"/>
              <a:t>. ESP32</a:t>
            </a:r>
            <a:r>
              <a:rPr lang="ko-KR" altLang="en-US" dirty="0"/>
              <a:t>가 </a:t>
            </a:r>
            <a:r>
              <a:rPr lang="ko-KR" altLang="en-US" dirty="0" err="1"/>
              <a:t>안내등</a:t>
            </a:r>
            <a:r>
              <a:rPr lang="ko-KR" altLang="en-US" dirty="0"/>
              <a:t> 제어를 위해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9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931F-DC8D-B323-1E8C-36231E66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74AAD4-2690-367A-31D1-152771E85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3D2766-9DF2-8431-D784-6CDBF829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Mp3</a:t>
            </a:r>
            <a:r>
              <a:rPr lang="ko-KR" altLang="en-US" dirty="0"/>
              <a:t>모듈은 미리 저장된 안내 음성을 재생하기 위한 용도로 사용됩니다</a:t>
            </a:r>
            <a:r>
              <a:rPr lang="en-US" altLang="ko-KR" dirty="0"/>
              <a:t>. SD</a:t>
            </a:r>
            <a:r>
              <a:rPr lang="ko-KR" altLang="en-US" dirty="0"/>
              <a:t>카드에 저장된 음원을 재생하며</a:t>
            </a:r>
            <a:r>
              <a:rPr lang="en-US" altLang="ko-KR" dirty="0"/>
              <a:t>, MCU</a:t>
            </a:r>
            <a:r>
              <a:rPr lang="ko-KR" altLang="en-US" dirty="0"/>
              <a:t>로부터 </a:t>
            </a:r>
            <a:r>
              <a:rPr lang="en-US" altLang="ko-KR" dirty="0"/>
              <a:t>UART</a:t>
            </a:r>
            <a:r>
              <a:rPr lang="ko-KR" altLang="en-US" dirty="0"/>
              <a:t>통신 명령을 받아 작동합니다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CA28BF-F2E2-1D90-7CDF-D74F7C255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01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A0F36-D832-5587-0714-4935CA40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20174A-1493-DCBD-9E08-00370762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CD07D-337A-2111-AF57-ADC82C1B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TDA 89328 Amp Module</a:t>
            </a:r>
            <a:r>
              <a:rPr lang="ko-KR" altLang="en-US" dirty="0"/>
              <a:t>은 </a:t>
            </a:r>
            <a:r>
              <a:rPr lang="ko-KR" altLang="en-US" dirty="0" err="1"/>
              <a:t>모노</a:t>
            </a:r>
            <a:r>
              <a:rPr lang="ko-KR" altLang="en-US" dirty="0"/>
              <a:t> 오디오 증폭기로 </a:t>
            </a:r>
            <a:r>
              <a:rPr lang="en-US" altLang="ko-KR" dirty="0"/>
              <a:t>MP3</a:t>
            </a:r>
            <a:r>
              <a:rPr lang="ko-KR" altLang="en-US" dirty="0"/>
              <a:t>모듈의 미약한 음성 신호를 증폭하기 위해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161ED-E20F-F880-290B-02DF51D23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9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99945-3FD1-C023-B334-2BBB707C8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C765F3-879A-B88F-A415-A89FE3933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3EAC5-CA10-98EB-1D42-C1041394D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삼미 </a:t>
            </a:r>
            <a:r>
              <a:rPr lang="en-US" altLang="ko-KR" dirty="0"/>
              <a:t>SR100A50</a:t>
            </a:r>
            <a:r>
              <a:rPr lang="ko-KR" altLang="en-US" dirty="0"/>
              <a:t>은 </a:t>
            </a:r>
            <a:r>
              <a:rPr lang="en-US" altLang="ko-KR" dirty="0"/>
              <a:t>50W</a:t>
            </a:r>
            <a:r>
              <a:rPr lang="ko-KR" altLang="en-US" dirty="0"/>
              <a:t>출력 스피커로 </a:t>
            </a:r>
            <a:r>
              <a:rPr lang="en-US" altLang="ko-KR" dirty="0"/>
              <a:t>SPL</a:t>
            </a:r>
            <a:r>
              <a:rPr lang="ko-KR" altLang="en-US" dirty="0"/>
              <a:t>이 </a:t>
            </a:r>
            <a:r>
              <a:rPr lang="en-US" altLang="ko-KR" dirty="0"/>
              <a:t>94db/W/m</a:t>
            </a:r>
            <a:r>
              <a:rPr lang="ko-KR" altLang="en-US" dirty="0"/>
              <a:t>로 충분한 출력을 보장하여 넓은 공간에서도 충분한 크기의 안내음을 송출할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36997-6DEB-4853-5810-0E82B349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2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E01C-C49F-5F9F-0D9C-A5B74554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EB53BD-B79D-5483-ECDD-8298A39D8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9CF71D-B1BF-BA03-9CA9-D6749384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strip</a:t>
            </a:r>
            <a:r>
              <a:rPr lang="ko-KR" altLang="en-US" dirty="0"/>
              <a:t>은 </a:t>
            </a:r>
            <a:r>
              <a:rPr lang="en-US" altLang="ko-KR" dirty="0"/>
              <a:t>1m</a:t>
            </a:r>
            <a:r>
              <a:rPr lang="ko-KR" altLang="en-US" dirty="0"/>
              <a:t>당 </a:t>
            </a:r>
            <a:r>
              <a:rPr lang="en-US" altLang="ko-KR" dirty="0"/>
              <a:t>15W</a:t>
            </a:r>
            <a:r>
              <a:rPr lang="ko-KR" altLang="en-US" dirty="0"/>
              <a:t>급으로 화재시에 연기가 자욱한 상황에서도 충분한 밝기를 보장합니다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D9B4D-20BB-53E2-F376-93B4EEE49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3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97C8-9222-6918-1B44-D84A9694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FA5541-327A-8F16-97F8-7AD4A5731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971BFD-8465-DF01-C727-BECC56F15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파워 서플라이는 스피커와 </a:t>
            </a:r>
            <a:r>
              <a:rPr lang="en-US" altLang="ko-KR" dirty="0"/>
              <a:t>LED</a:t>
            </a:r>
            <a:r>
              <a:rPr lang="ko-KR" altLang="en-US" dirty="0"/>
              <a:t>에 사용되는 </a:t>
            </a:r>
            <a:r>
              <a:rPr lang="en-US" altLang="ko-KR" dirty="0"/>
              <a:t>24V</a:t>
            </a:r>
            <a:r>
              <a:rPr lang="ko-KR" altLang="en-US" dirty="0"/>
              <a:t>전원과 전광판</a:t>
            </a:r>
            <a:r>
              <a:rPr lang="en-US" altLang="ko-KR" dirty="0"/>
              <a:t>, </a:t>
            </a:r>
            <a:r>
              <a:rPr lang="ko-KR" altLang="en-US" dirty="0"/>
              <a:t>제어 회로에 사용되는 </a:t>
            </a:r>
            <a:r>
              <a:rPr lang="en-US" altLang="ko-KR" dirty="0"/>
              <a:t>5V</a:t>
            </a:r>
            <a:r>
              <a:rPr lang="ko-KR" altLang="en-US" dirty="0"/>
              <a:t>전원을 동시에 공급 가능한 제품을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64B11-B0E9-7C4F-37AD-4FCEA2D2D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8DA41-7EF6-49DB-8B99-27D0723FAA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5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68D18-1847-18F4-5787-925503A0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C75A15-EF34-ACDB-6982-F0A0E979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A0C5C5-0193-23F3-C48C-1E8131EB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150A24-0A25-135B-6483-2422381A6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CC53CC-3826-7C02-6DE6-FDC896F8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CF1E7406-1877-95AF-08F0-CA492F07E540}"/>
              </a:ext>
            </a:extLst>
          </p:cNvPr>
          <p:cNvSpPr txBox="1"/>
          <p:nvPr/>
        </p:nvSpPr>
        <p:spPr>
          <a:xfrm>
            <a:off x="673100" y="3810000"/>
            <a:ext cx="124333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dirty="0">
                <a:solidFill>
                  <a:srgbClr val="526474"/>
                </a:solidFill>
                <a:ea typeface="Pretendard ExtraBold"/>
              </a:rPr>
              <a:t>전자공학과 </a:t>
            </a:r>
            <a:r>
              <a:rPr lang="ko-KR" altLang="en-US" sz="10000" dirty="0" err="1">
                <a:solidFill>
                  <a:srgbClr val="526474"/>
                </a:solidFill>
                <a:ea typeface="Pretendard ExtraBold"/>
              </a:rPr>
              <a:t>캡스턴디자인</a:t>
            </a:r>
            <a:endParaRPr lang="en-US" altLang="ko-KR" sz="10000" dirty="0">
              <a:solidFill>
                <a:srgbClr val="526474"/>
              </a:solidFill>
              <a:ea typeface="Pretendard ExtraBold"/>
            </a:endParaRPr>
          </a:p>
          <a:p>
            <a:pPr lvl="0" algn="l">
              <a:lnSpc>
                <a:spcPct val="91300"/>
              </a:lnSpc>
            </a:pPr>
            <a:r>
              <a:rPr lang="en-US" altLang="ko-KR" sz="4400" b="0" i="0" u="none" strike="noStrike" dirty="0">
                <a:solidFill>
                  <a:srgbClr val="526474"/>
                </a:solidFill>
                <a:ea typeface="Pretendard ExtraBold"/>
              </a:rPr>
              <a:t>1</a:t>
            </a:r>
            <a:r>
              <a:rPr lang="ko-KR" altLang="en-US" sz="4400" b="0" i="0" u="none" strike="noStrike" dirty="0">
                <a:solidFill>
                  <a:srgbClr val="526474"/>
                </a:solidFill>
                <a:ea typeface="Pretendard ExtraBold"/>
              </a:rPr>
              <a:t>조 </a:t>
            </a:r>
            <a:r>
              <a:rPr lang="en-US" altLang="ko-KR" sz="4400" b="0" i="0" u="none" strike="noStrike" dirty="0">
                <a:solidFill>
                  <a:srgbClr val="526474"/>
                </a:solidFill>
                <a:ea typeface="Pretendard ExtraBold"/>
              </a:rPr>
              <a:t>– </a:t>
            </a:r>
            <a:r>
              <a:rPr lang="ko-KR" altLang="en-US" sz="4400" b="0" i="0" u="none" strike="noStrike" dirty="0">
                <a:solidFill>
                  <a:srgbClr val="526474"/>
                </a:solidFill>
                <a:ea typeface="Pretendard ExtraBold"/>
              </a:rPr>
              <a:t>스마트 </a:t>
            </a:r>
            <a:r>
              <a:rPr lang="ko-KR" altLang="en-US" sz="4400" b="0" i="0" u="none" strike="noStrike" dirty="0" err="1">
                <a:solidFill>
                  <a:srgbClr val="526474"/>
                </a:solidFill>
                <a:ea typeface="Pretendard ExtraBold"/>
              </a:rPr>
              <a:t>유도등</a:t>
            </a:r>
            <a:endParaRPr lang="ko-KR" sz="4400" b="0" i="0" u="none" strike="noStrike" dirty="0">
              <a:solidFill>
                <a:srgbClr val="526474"/>
              </a:solidFill>
              <a:ea typeface="Pretendard Extra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9978030-BC49-86E9-CE67-3B9EDA38DC56}"/>
              </a:ext>
            </a:extLst>
          </p:cNvPr>
          <p:cNvSpPr txBox="1"/>
          <p:nvPr/>
        </p:nvSpPr>
        <p:spPr>
          <a:xfrm>
            <a:off x="673100" y="6934200"/>
            <a:ext cx="866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300" dirty="0">
                <a:solidFill>
                  <a:srgbClr val="526474"/>
                </a:solidFill>
                <a:ea typeface="Pretendard Regular"/>
              </a:rPr>
              <a:t>전자공학과 </a:t>
            </a:r>
            <a:r>
              <a:rPr lang="ko-KR" altLang="en-US" sz="3600" b="0" i="0" u="none" strike="noStrike" spc="300" dirty="0" err="1">
                <a:solidFill>
                  <a:srgbClr val="526474"/>
                </a:solidFill>
                <a:ea typeface="Pretendard Regular"/>
              </a:rPr>
              <a:t>최원진</a:t>
            </a:r>
            <a:endParaRPr lang="en-US" altLang="ko-KR" sz="3600" b="0" i="0" u="none" strike="noStrike" spc="300" dirty="0">
              <a:solidFill>
                <a:srgbClr val="526474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00" spc="300" dirty="0">
                <a:solidFill>
                  <a:srgbClr val="526474"/>
                </a:solidFill>
                <a:ea typeface="Pretendard Regular"/>
              </a:rPr>
              <a:t>전자공학과 최일리야</a:t>
            </a:r>
            <a:endParaRPr lang="en-US" altLang="ko-KR" sz="3600" spc="300" dirty="0">
              <a:solidFill>
                <a:srgbClr val="526474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00" spc="300" dirty="0" err="1">
                <a:solidFill>
                  <a:srgbClr val="526474"/>
                </a:solidFill>
                <a:ea typeface="Pretendard Regular"/>
              </a:rPr>
              <a:t>임베디드시스템공학과</a:t>
            </a:r>
            <a:r>
              <a:rPr lang="ko-KR" altLang="en-US" sz="3600" spc="300" dirty="0">
                <a:solidFill>
                  <a:srgbClr val="526474"/>
                </a:solidFill>
                <a:ea typeface="Pretendard Regular"/>
              </a:rPr>
              <a:t> 구민성</a:t>
            </a:r>
            <a:endParaRPr lang="ko-KR" sz="3600" b="0" i="0" u="none" strike="noStrike" spc="300" dirty="0">
              <a:solidFill>
                <a:srgbClr val="52647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507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503F-5702-7D0A-D9BD-AEB59032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3C33238-E934-B0CC-2A0C-A66F1D99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BE9E148-4388-F28A-BDD9-72F4DB92D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EF6B6B-2DCE-9B6B-8C7A-B8FAD37E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056426-9065-BB67-087B-A9B0B77B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3031D534-CBCB-9649-2520-AA67EDE4F9A9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TDA89328 AMP Module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3074" name="Picture 2" descr="디바이스마트,MCU보드/전자키트 &gt; 음악/앰프/녹음 &gt; 앰프/증폭,SZH,TDA8932 35W 모노 디지털 앰프 모듈 [SZH-AMBO-016],Operating voltage: DC 10V ~ 30V (24V 권장) / Output Power: 35W / Speaker Impedance: 4-8 ohm / PCB board size: 45 * 31MM">
            <a:extLst>
              <a:ext uri="{FF2B5EF4-FFF2-40B4-BE49-F238E27FC236}">
                <a16:creationId xmlns:a16="http://schemas.microsoft.com/office/drawing/2014/main" id="{FEE15127-447E-58E6-EA49-E905AEC8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05100"/>
            <a:ext cx="80772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4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59A0-E062-D56F-099A-23446290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4712458-1B38-C891-F264-66049748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1B5667-A531-AE75-657C-FE2F364F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BFEEA3-A0E6-08D7-6E9C-1C773A4E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90D245-91A9-2708-BB99-CC6E3A296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6F67CFD-59E3-67DC-1C93-44F8F2C2B686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100" dirty="0">
                <a:solidFill>
                  <a:srgbClr val="526474"/>
                </a:solidFill>
                <a:ea typeface="Pretendard Bold"/>
              </a:rPr>
              <a:t>삼미 </a:t>
            </a:r>
            <a:r>
              <a:rPr lang="en-US" altLang="ko-KR" sz="5000" spc="-100" dirty="0">
                <a:solidFill>
                  <a:srgbClr val="526474"/>
                </a:solidFill>
                <a:ea typeface="Pretendard Bold"/>
              </a:rPr>
              <a:t>SR100A50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4098" name="Picture 2" descr="디바이스마트,MCU보드/전자키트 &gt; 음악/앰프/녹음 &gt; 스피커/부저,삼미스피커,50W 4인치 오디오 스피커 [SR-100A50],4인치 중구경 오디오스피커, 중음/저음 겸용, 8옴, 노멀파워 50W, 최대 100W,오디오,하이파이,공연스피커,이벤트스피커">
            <a:extLst>
              <a:ext uri="{FF2B5EF4-FFF2-40B4-BE49-F238E27FC236}">
                <a16:creationId xmlns:a16="http://schemas.microsoft.com/office/drawing/2014/main" id="{27338122-A49A-3B6D-7147-072EA1933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1350" r="12000" b="18649"/>
          <a:stretch/>
        </p:blipFill>
        <p:spPr bwMode="auto">
          <a:xfrm>
            <a:off x="5568950" y="2645256"/>
            <a:ext cx="7150100" cy="595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06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8F2F5-8635-7068-1725-FEC5802B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941A86-1404-6BEF-1B84-E5840484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A690F6-C6E2-D1B7-9363-A3999D00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B8ACECA-D03E-0B26-5BC1-67D5C118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5A3A5D-3D94-7068-4684-6C628E309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71D2A89-6A3E-EF50-7F7C-0E19A862D158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LED</a:t>
            </a: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 </a:t>
            </a: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Strip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5122" name="Picture 2" descr="디바이스마트,LED/LCD &gt; LED 인테리어조명 &gt; LED BAR,그린맥스,국산 PCB LED바 고품질 5050칩 24V 30구 50cm,">
            <a:extLst>
              <a:ext uri="{FF2B5EF4-FFF2-40B4-BE49-F238E27FC236}">
                <a16:creationId xmlns:a16="http://schemas.microsoft.com/office/drawing/2014/main" id="{51B3558C-B541-D0E3-0D16-365F1937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2078875"/>
            <a:ext cx="7277100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7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0B6E2-0BD5-CFCC-6850-0B83B5FB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08FCBBB-5716-6D86-3989-CFCCCF90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60E188-B922-2517-83C5-E2C8CAC8F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EDCC7A5-720C-4294-3E16-13ACF96C5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EE8DE04-A58B-9209-57DF-B97B4F643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7876E8E-783C-B7F3-6DEF-75BCD8CAE673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[MEANWELL] RD-85B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6146" name="Picture 2" descr="디바이스마트,전원/파워/배터리 &gt; SMPS &gt; Enclosure 타입 &gt; 2채널 (Dual),MEANWELL,RD-85B,Enclosure 타입 2채널 88W SMPS / 1CH 출력 : 5V 8A / 2CH 출력 : 24V 2A / 입력전압 : AC 88~264V / 변환효율 : 80% / MEANWELL">
            <a:extLst>
              <a:ext uri="{FF2B5EF4-FFF2-40B4-BE49-F238E27FC236}">
                <a16:creationId xmlns:a16="http://schemas.microsoft.com/office/drawing/2014/main" id="{7BBD0983-4268-B7A8-4DCF-406765C9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141393"/>
            <a:ext cx="9563100" cy="71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69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3F8A-D382-3950-BA48-546D58669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CD04779-EC03-EE3D-3766-18413058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DD9007-EA46-0310-05D6-02D5D6A16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97C83E0-E8C4-2570-BB66-0C2CCE7FE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C2C88A1-586C-4B72-6B20-2F24239D9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800B452-7DA3-E64E-B5DF-CBFF818FF1B3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LED Matrix module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7170" name="Picture 2" descr="디바이스마트,LED/LCD &gt; FND/도트매트릭스 &gt; 도트매트릭스 &gt; 기타 도트매트릭스,SMG,풀컬러 LED 매트릭스 P4 128X128mm [HPRO-0068],피치: 4mm / 사이즈: 128X128mm / 배열: 32x32 / 인터페이스: HUB75 / 정격 5VDC">
            <a:extLst>
              <a:ext uri="{FF2B5EF4-FFF2-40B4-BE49-F238E27FC236}">
                <a16:creationId xmlns:a16="http://schemas.microsoft.com/office/drawing/2014/main" id="{A703C6D4-1A53-738E-DDE6-EF1D22B4B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22000" r="16000" b="21111"/>
          <a:stretch/>
        </p:blipFill>
        <p:spPr bwMode="auto">
          <a:xfrm>
            <a:off x="5451475" y="2794986"/>
            <a:ext cx="7385050" cy="630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2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1726-982E-22AB-D397-65F113D23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361B13-1C42-2F15-B834-F004B35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D3A858-A59F-2588-22E3-0EF510CA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7DEC9A-0E35-E29F-A337-12D2FFA48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746032-341D-6CC1-E53C-0E7BE9A31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0D58C7-291B-1A2B-6AE3-4CBE6482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EC6552-F663-69F4-A44C-5E0AF0FED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AC83AC2-4774-CFA2-394A-61DCFECF7439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F877C88-392E-4428-94D4-D25AA2F631C6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526474"/>
                </a:solidFill>
                <a:ea typeface="Pretendard ExtraBold"/>
              </a:rPr>
              <a:t>서버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8793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D2AE1-0A6A-3561-1F51-9474C697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A301BF6-60FB-05C3-F7B1-F47D56C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214234E-EA7E-ECF3-0AC2-A27A216C3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B790E1-82EB-DE74-1771-C65B3448C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8A09C0-AC03-1FDF-02FD-6E47E9DB9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BC126E8-1703-BA24-BEF8-02D9C8EB8CF1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spc="-100" dirty="0">
                <a:solidFill>
                  <a:srgbClr val="526474"/>
                </a:solidFill>
                <a:ea typeface="Pretendard Bold"/>
              </a:rPr>
              <a:t>Raspberry pi5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8194" name="Picture 2" descr="디바이스마트,오픈소스/코딩교육 &gt; 라즈베리파이 &gt; 라즈베리파이 보드/묶음구성,라즈베리파이,라즈베리파이5 (Raspberry Pi 5) 8GB + 가이드북,브로드컴 BCM2712 2.4GHz 쿼드코어 ARM Cortex-A76 / 듀얼 4Kp60 / 블루투스 5.0 , BLE /  microSD(SDR104 모드 지원) / RTC 및 전원 버튼 내장 / 전원 : usb-C 포트 5V/5A DC 아답터 권장">
            <a:extLst>
              <a:ext uri="{FF2B5EF4-FFF2-40B4-BE49-F238E27FC236}">
                <a16:creationId xmlns:a16="http://schemas.microsoft.com/office/drawing/2014/main" id="{65E71121-47B9-7FA6-0439-DD5D94999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18000"/>
          <a:stretch/>
        </p:blipFill>
        <p:spPr bwMode="auto">
          <a:xfrm>
            <a:off x="4114800" y="2372936"/>
            <a:ext cx="10058400" cy="66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C87F-3FC5-6245-CC1D-423C4D483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0BC6536-DBBE-DFD5-8108-2D86B066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62880D-C967-E31B-8709-DA6B87C50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DF08AF-3D2E-C467-A6A0-FFF8AAF6A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367B57-9976-A43C-1D8F-C0BD68193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413955-8132-DC5C-EEE3-159E2B13A58B}"/>
              </a:ext>
            </a:extLst>
          </p:cNvPr>
          <p:cNvSpPr txBox="1"/>
          <p:nvPr/>
        </p:nvSpPr>
        <p:spPr>
          <a:xfrm>
            <a:off x="622300" y="1230918"/>
            <a:ext cx="715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spc="-100" dirty="0">
                <a:solidFill>
                  <a:srgbClr val="526474"/>
                </a:solidFill>
                <a:ea typeface="Pretendard Bold"/>
              </a:rPr>
              <a:t>TTL to RS485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9218" name="Picture 2" descr="디바이스마트,MCU보드/전자키트 &gt; 개발용 장비 &gt; USB컨버터/RS232컨버터,SZH,TTL to RS485 자동 흐름제어 컨버터 모듈 [SZH-CVBE-010],MAX1348 칩셋 기반 Serial(TTL) to RS485 converter / 자동 흐름제어 기능 / 공급 전압 5V 권장 (3.3V, 5V 모두 사용 가능) / highest baud rate of 500Kbps automatic flow control / 전원, 송신, 수신 LED 인디케이터 / 크기 : 53mm * 21.62mm">
            <a:extLst>
              <a:ext uri="{FF2B5EF4-FFF2-40B4-BE49-F238E27FC236}">
                <a16:creationId xmlns:a16="http://schemas.microsoft.com/office/drawing/2014/main" id="{47E7C356-09A1-B7D8-0786-04D6C41DD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2" b="17988"/>
          <a:stretch/>
        </p:blipFill>
        <p:spPr bwMode="auto">
          <a:xfrm>
            <a:off x="4560668" y="2165234"/>
            <a:ext cx="9166664" cy="63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39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D046F-5381-AC2A-DF99-548A66C78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8AC19C-5DCA-DD2C-C5D6-EA96C6C7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B5AE38-D0C7-9F2C-174C-CAF59D69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1A0794-5F47-021D-1762-BD1D69BF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A01EC9-7034-D825-C858-81E21AFB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FD444F-53AB-535A-7F2E-53D2ACFFA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6BA1F7B-3D6A-0F0E-C697-1E3874210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57B50AB-FD92-2BCE-B996-A7DCAF12437C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2C820AC-5EBC-2F73-5C51-B0981D5C0CCC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526474"/>
                </a:solidFill>
                <a:ea typeface="Pretendard ExtraBold"/>
              </a:rPr>
              <a:t>소프트웨어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9273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90EFB-41BB-96FA-B010-59BC4AAE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1C48263-FCBA-E67D-8D2D-FE3A8A381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7C4E36-2424-5DF2-C199-BB162A8A3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8E6AF3-94B4-F33C-4FB3-126A37086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B8B222-44B6-8B43-0FEF-727F5DD03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1C27FEE-4488-8A63-7AB3-78F78759F260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967003-E4D8-2B65-C182-3CF99D0F7BE8}"/>
              </a:ext>
            </a:extLst>
          </p:cNvPr>
          <p:cNvSpPr txBox="1"/>
          <p:nvPr/>
        </p:nvSpPr>
        <p:spPr>
          <a:xfrm>
            <a:off x="571500" y="2489200"/>
            <a:ext cx="7061200" cy="661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solidFill>
                  <a:srgbClr val="526474"/>
                </a:solidFill>
                <a:ea typeface="Pretendard Medium"/>
              </a:rPr>
              <a:t>출발 지점에도 도착 지점까지 최단 거리를 찾는 알고리즘</a:t>
            </a:r>
            <a:endParaRPr lang="en-US" altLang="ko-KR" sz="4000" b="0" i="0" u="none" strike="noStrike" dirty="0">
              <a:solidFill>
                <a:srgbClr val="526474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4000" b="0" i="0" u="none" strike="noStrike" dirty="0">
                <a:solidFill>
                  <a:srgbClr val="526474"/>
                </a:solidFill>
                <a:ea typeface="Pretendard Medium"/>
              </a:rPr>
            </a:br>
            <a:r>
              <a:rPr lang="ko-KR" altLang="en-US" sz="4000" b="0" i="0" u="none" strike="noStrike" dirty="0">
                <a:solidFill>
                  <a:srgbClr val="526474"/>
                </a:solidFill>
                <a:ea typeface="Pretendard Medium"/>
              </a:rPr>
              <a:t>그래프 구조에서 각 </a:t>
            </a:r>
            <a:r>
              <a:rPr lang="ko-KR" altLang="en-US" sz="4000" b="0" i="0" u="none" strike="noStrike" dirty="0" err="1">
                <a:solidFill>
                  <a:srgbClr val="526474"/>
                </a:solidFill>
                <a:ea typeface="Pretendard Medium"/>
              </a:rPr>
              <a:t>노드간의</a:t>
            </a:r>
            <a:r>
              <a:rPr lang="ko-KR" altLang="en-US" sz="4000" b="0" i="0" u="none" strike="noStrike" dirty="0">
                <a:solidFill>
                  <a:srgbClr val="526474"/>
                </a:solidFill>
                <a:ea typeface="Pretendard Medium"/>
              </a:rPr>
              <a:t> 거리를 가중치로 두어 출발 지점에서 도착 지점까지의 가중치의 합이 가장 적은 경로를 찾는 알고리즘임</a:t>
            </a:r>
            <a:r>
              <a:rPr lang="en-US" altLang="ko-KR" sz="4000" b="0" i="0" u="none" strike="noStrike" dirty="0">
                <a:solidFill>
                  <a:srgbClr val="526474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600" b="0" i="0" u="none" strike="noStrike" dirty="0">
              <a:solidFill>
                <a:srgbClr val="526474"/>
              </a:solidFill>
              <a:latin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66B84D9-EA00-B098-5792-ECAAD538CB31}"/>
              </a:ext>
            </a:extLst>
          </p:cNvPr>
          <p:cNvSpPr txBox="1"/>
          <p:nvPr/>
        </p:nvSpPr>
        <p:spPr>
          <a:xfrm>
            <a:off x="8077200" y="5778500"/>
            <a:ext cx="96647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그래프 데이터 구조의 예시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A23DA10-4895-7525-A66F-7C8138EC6B96}"/>
              </a:ext>
            </a:extLst>
          </p:cNvPr>
          <p:cNvSpPr txBox="1"/>
          <p:nvPr/>
        </p:nvSpPr>
        <p:spPr>
          <a:xfrm>
            <a:off x="584200" y="1270000"/>
            <a:ext cx="581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Dijkstra's algorithm 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3A055C-70CB-5A5C-E56F-836A7D7D8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30" b="34544"/>
          <a:stretch/>
        </p:blipFill>
        <p:spPr>
          <a:xfrm>
            <a:off x="9144000" y="2533316"/>
            <a:ext cx="7912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2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752F-82F2-D3FD-0598-30AAAE7E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6D8C00-AA9B-E06D-2836-F6085FB6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EF9F9E-EAA4-E006-B8B4-1D6B8E12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7013DC-103B-868A-9137-7EFBF7D1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7DE7A1-7838-FD7B-4507-D259D7454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59C28F-E4AC-09B9-F5D6-2CA8DE397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4B77CA-90CC-1EE3-6635-C9DF4DE10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8884B59-021B-2576-AF73-5EB033810292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B43E4D8-5486-2194-7B26-00DDC70B7CFA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00" dirty="0">
                <a:solidFill>
                  <a:srgbClr val="526474"/>
                </a:solidFill>
                <a:ea typeface="Pretendard ExtraBold"/>
              </a:rPr>
              <a:t>기계설계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7946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4705-B82C-3F73-BDA6-609489DE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C78D224-B443-2B72-ED17-9FC5CE28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455589-4986-9ED8-329A-CC2BECCB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47C854-A409-0DC0-47B0-A5BDA55DF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73F6BB-7C4D-16C8-77FF-AB5CCA866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ACE7706-937D-B004-3032-64BC96427DB5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B37F0B-393A-56FE-9278-7A2ACD3834A9}"/>
              </a:ext>
            </a:extLst>
          </p:cNvPr>
          <p:cNvSpPr txBox="1"/>
          <p:nvPr/>
        </p:nvSpPr>
        <p:spPr>
          <a:xfrm>
            <a:off x="584200" y="1270000"/>
            <a:ext cx="581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100" dirty="0">
                <a:solidFill>
                  <a:srgbClr val="526474"/>
                </a:solidFill>
                <a:ea typeface="Pretendard Bold"/>
              </a:rPr>
              <a:t>그래프 구조로의 모델링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ACDEE7-BDF6-872C-1C5E-9CEEDE2D4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30" b="34544"/>
          <a:stretch/>
        </p:blipFill>
        <p:spPr>
          <a:xfrm>
            <a:off x="9812421" y="3308350"/>
            <a:ext cx="7912100" cy="4140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B43BD8-3509-C6ED-59A1-159B1E5AA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 r="17819" b="52108"/>
          <a:stretch/>
        </p:blipFill>
        <p:spPr>
          <a:xfrm>
            <a:off x="575511" y="3884195"/>
            <a:ext cx="9372600" cy="302922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2C4B8EC9-C45F-CCF0-0871-B3C15B132998}"/>
              </a:ext>
            </a:extLst>
          </p:cNvPr>
          <p:cNvSpPr txBox="1"/>
          <p:nvPr/>
        </p:nvSpPr>
        <p:spPr>
          <a:xfrm>
            <a:off x="1219200" y="7194550"/>
            <a:ext cx="3200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dirty="0" err="1">
                <a:solidFill>
                  <a:srgbClr val="526474"/>
                </a:solidFill>
                <a:latin typeface="Pretendard Regular"/>
              </a:rPr>
              <a:t>시뮬레이션할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</a:rPr>
              <a:t> 건물의 구조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58696B6-2D0D-218A-447D-5291ECCB7358}"/>
              </a:ext>
            </a:extLst>
          </p:cNvPr>
          <p:cNvSpPr txBox="1"/>
          <p:nvPr/>
        </p:nvSpPr>
        <p:spPr>
          <a:xfrm>
            <a:off x="10416339" y="7194550"/>
            <a:ext cx="3200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건물을 그래프로 모델링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A8FBAB-8A9F-4BFD-C5D6-F87A60186882}"/>
              </a:ext>
            </a:extLst>
          </p:cNvPr>
          <p:cNvCxnSpPr/>
          <p:nvPr/>
        </p:nvCxnSpPr>
        <p:spPr>
          <a:xfrm>
            <a:off x="4876800" y="3771900"/>
            <a:ext cx="0" cy="838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213F87-943F-21B0-675A-C1A5F2612E00}"/>
              </a:ext>
            </a:extLst>
          </p:cNvPr>
          <p:cNvSpPr txBox="1"/>
          <p:nvPr/>
        </p:nvSpPr>
        <p:spPr>
          <a:xfrm>
            <a:off x="3810000" y="330835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소방용 엘리베이터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6432460-5B6F-F294-8A0A-A6EB9322BA17}"/>
              </a:ext>
            </a:extLst>
          </p:cNvPr>
          <p:cNvCxnSpPr>
            <a:cxnSpLocks/>
          </p:cNvCxnSpPr>
          <p:nvPr/>
        </p:nvCxnSpPr>
        <p:spPr>
          <a:xfrm flipV="1">
            <a:off x="4846320" y="6155987"/>
            <a:ext cx="0" cy="7574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22DB07-533D-69E7-43F6-9497A2300DD5}"/>
              </a:ext>
            </a:extLst>
          </p:cNvPr>
          <p:cNvSpPr txBox="1"/>
          <p:nvPr/>
        </p:nvSpPr>
        <p:spPr>
          <a:xfrm>
            <a:off x="3804207" y="6935266"/>
            <a:ext cx="208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비상 계단</a:t>
            </a:r>
          </a:p>
        </p:txBody>
      </p:sp>
    </p:spTree>
    <p:extLst>
      <p:ext uri="{BB962C8B-B14F-4D97-AF65-F5344CB8AC3E}">
        <p14:creationId xmlns:p14="http://schemas.microsoft.com/office/powerpoint/2010/main" val="13867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41FA-C4A6-0425-5591-3C05D966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EA96538-ABFD-AC3E-8D42-B6858155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7DDD65-2869-4503-11F1-68B4B741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956C39-7855-6890-3CC2-367AF0EBD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5AB5E0E-4A7F-091A-A85E-744C39C5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A24D01A-8267-85EE-92F6-19CCD0F022CE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E441D4-1427-E36F-D685-02F9E0F6AA29}"/>
              </a:ext>
            </a:extLst>
          </p:cNvPr>
          <p:cNvSpPr txBox="1"/>
          <p:nvPr/>
        </p:nvSpPr>
        <p:spPr>
          <a:xfrm>
            <a:off x="584200" y="1270000"/>
            <a:ext cx="581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그래프 파이썬 구현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FFD6C8-EC51-D76E-D1DE-8709785F78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330" b="34544"/>
          <a:stretch/>
        </p:blipFill>
        <p:spPr>
          <a:xfrm>
            <a:off x="556259" y="2614930"/>
            <a:ext cx="10657065" cy="55765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B58C33-62D8-6200-724D-8805530B1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133600"/>
            <a:ext cx="5486400" cy="69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94F7-A0F3-209B-188D-C2E9090A2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F7CB18C-A978-8711-63B1-1C78C9E5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992CB9-46B0-EA87-1B77-0F97AAA7D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7DC0266-19DC-1B59-C81A-75D21E1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01C0E4-4FD2-608B-D00B-8091F881F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3F9A6FA-D807-7AEF-9BAE-E81A39CA9B1D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99D59C-A32E-1E07-8FBE-5AFBF295134A}"/>
              </a:ext>
            </a:extLst>
          </p:cNvPr>
          <p:cNvSpPr txBox="1"/>
          <p:nvPr/>
        </p:nvSpPr>
        <p:spPr>
          <a:xfrm>
            <a:off x="584200" y="12700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Dijkstra's algorithm </a:t>
            </a: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파이썬 구현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AFB906-F7AA-D355-25B7-1EB906125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2" y="2190262"/>
            <a:ext cx="879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6EC0-2940-393A-411B-517B9212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8305F2A-022C-CB09-1245-02D2FD207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C018CC-4687-0B43-C9B6-A22AC58B8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F73959-CC53-1DF1-C83C-D3D1AD884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87BF7F-7056-670C-9A8C-FA143081B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DD35D4C-707F-AEA2-986C-BBCD25D9B21B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6701E27-982E-B345-0E39-590F9CDBE7CC}"/>
              </a:ext>
            </a:extLst>
          </p:cNvPr>
          <p:cNvSpPr txBox="1"/>
          <p:nvPr/>
        </p:nvSpPr>
        <p:spPr>
          <a:xfrm>
            <a:off x="584200" y="12700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시뮬레이션 결과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79A7C-4D40-401D-4AFF-CD4A3C929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49032"/>
            <a:ext cx="6858000" cy="74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E848-0251-2CA7-6753-882939BD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4556B1-823C-77D2-E649-FB8612FB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AEA73E-FB4B-054D-7EBE-D2D242C0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AF4254-A413-3476-2FAF-D81056287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BC029B-3837-5CCA-ECFD-937BC427B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3C1195-6F73-8946-CFC8-7ED0A8E37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4B1C16D-A880-407D-9BA9-E590D7F2A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A7294F6-234B-60AD-6FB1-E802784B5CD7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5DC5077-A8AF-515A-7820-F04CF9393FC5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00" dirty="0" err="1">
                <a:solidFill>
                  <a:srgbClr val="526474"/>
                </a:solidFill>
                <a:ea typeface="Pretendard ExtraBold"/>
              </a:rPr>
              <a:t>해야할</a:t>
            </a:r>
            <a:r>
              <a:rPr lang="ko-KR" altLang="en-US" sz="6000" spc="-100" dirty="0">
                <a:solidFill>
                  <a:srgbClr val="526474"/>
                </a:solidFill>
                <a:ea typeface="Pretendard ExtraBold"/>
              </a:rPr>
              <a:t> 일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1420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14082-848A-3BDF-FAEE-403CB279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101E6B9-6694-B230-F9BF-0E715881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32AFF9-6AD8-E9C3-03EE-0999E186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105485-1EB7-5EF7-4F31-8151EC964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34A992-FC29-7481-0384-7E1EF737B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3FCF715-3489-64BC-32D8-DDFAF0C189DD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ADF78B2-4F90-6B23-D681-D32CCD8F3307}"/>
              </a:ext>
            </a:extLst>
          </p:cNvPr>
          <p:cNvSpPr txBox="1"/>
          <p:nvPr/>
        </p:nvSpPr>
        <p:spPr>
          <a:xfrm>
            <a:off x="584200" y="12700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기계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877D4D8-1850-BF22-447D-2187BD95D290}"/>
              </a:ext>
            </a:extLst>
          </p:cNvPr>
          <p:cNvSpPr txBox="1"/>
          <p:nvPr/>
        </p:nvSpPr>
        <p:spPr>
          <a:xfrm>
            <a:off x="838200" y="2463800"/>
            <a:ext cx="16433800" cy="62611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자재 구매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아크릴 레이저 가공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dirty="0">
                <a:solidFill>
                  <a:srgbClr val="526474"/>
                </a:solidFill>
                <a:latin typeface="Pretendard Regular"/>
              </a:rPr>
              <a:t>조립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161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4E22-098E-7BF4-DA12-9E4ABD6C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570A1BF-0E7F-93A2-24C1-A20D136D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B24CA-355E-8486-4463-5C1B317B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2398BE8-28C3-DEDD-AB7E-EF01213D9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D5D359-EE33-A52A-C7AB-3170DD4E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F41B4F-DF43-455A-5B26-E0D7A0832617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347E759-2B44-B45F-6036-BA52789ED4C9}"/>
              </a:ext>
            </a:extLst>
          </p:cNvPr>
          <p:cNvSpPr txBox="1"/>
          <p:nvPr/>
        </p:nvSpPr>
        <p:spPr>
          <a:xfrm>
            <a:off x="584200" y="12700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100" dirty="0">
                <a:solidFill>
                  <a:srgbClr val="526474"/>
                </a:solidFill>
                <a:ea typeface="Pretendard Bold"/>
              </a:rPr>
              <a:t>전자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0D33DA20-A1DC-E72A-25CA-4115FD872458}"/>
              </a:ext>
            </a:extLst>
          </p:cNvPr>
          <p:cNvSpPr txBox="1"/>
          <p:nvPr/>
        </p:nvSpPr>
        <p:spPr>
          <a:xfrm>
            <a:off x="838200" y="2463800"/>
            <a:ext cx="16433800" cy="62611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자재 구매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dirty="0">
                <a:solidFill>
                  <a:srgbClr val="526474"/>
                </a:solidFill>
                <a:latin typeface="Pretendard Regular"/>
              </a:rPr>
              <a:t>납땜</a:t>
            </a:r>
            <a:endParaRPr lang="en-US" altLang="ko-KR" sz="3600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en-US" altLang="ko-KR" sz="3600" dirty="0">
                <a:solidFill>
                  <a:srgbClr val="526474"/>
                </a:solidFill>
                <a:latin typeface="Pretendard Regular"/>
              </a:rPr>
              <a:t>Esp 32 </a:t>
            </a:r>
            <a:r>
              <a:rPr lang="ko-KR" altLang="en-US" sz="3600" dirty="0">
                <a:solidFill>
                  <a:srgbClr val="526474"/>
                </a:solidFill>
                <a:latin typeface="Pretendard Regular"/>
              </a:rPr>
              <a:t>펌웨어 작성 및 업로드</a:t>
            </a:r>
            <a:endParaRPr lang="en-US" altLang="ko-KR" sz="3600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2941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E350B-70F0-F22B-96E2-A6063914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18BEDAB-A3B5-70A7-1B99-E8B0E6DA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3036877-8705-CB34-3C3C-4F33BB71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2118C20-1F99-F4B5-C771-0CCF3AEEF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82EFA9-0C6B-DA2D-6918-831700078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4E214A5-C7BA-1168-8B4E-6F99C133C7DE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45993EE-E8A8-B0B5-E182-8521062DD011}"/>
              </a:ext>
            </a:extLst>
          </p:cNvPr>
          <p:cNvSpPr txBox="1"/>
          <p:nvPr/>
        </p:nvSpPr>
        <p:spPr>
          <a:xfrm>
            <a:off x="584200" y="12700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소프트웨어</a:t>
            </a:r>
            <a:endParaRPr lang="ko-KR" alt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C5E15A9-6090-C3A9-37F8-4202E709503F}"/>
              </a:ext>
            </a:extLst>
          </p:cNvPr>
          <p:cNvSpPr txBox="1"/>
          <p:nvPr/>
        </p:nvSpPr>
        <p:spPr>
          <a:xfrm>
            <a:off x="838200" y="2463800"/>
            <a:ext cx="16433800" cy="62611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가중치 포함한 최단거리 알고리즘 구현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dirty="0">
                <a:solidFill>
                  <a:srgbClr val="526474"/>
                </a:solidFill>
                <a:latin typeface="Pretendard Regular"/>
              </a:rPr>
              <a:t>서버 프로그램 작성</a:t>
            </a:r>
            <a:endParaRPr lang="en-US" altLang="ko-KR" sz="3600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 err="1">
                <a:solidFill>
                  <a:srgbClr val="526474"/>
                </a:solidFill>
                <a:latin typeface="Pretendard Regular"/>
              </a:rPr>
              <a:t>라즈베리파이</a:t>
            </a: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 세팅</a:t>
            </a:r>
            <a:endParaRPr lang="en-US" altLang="ko-KR" sz="3600" dirty="0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서버와 </a:t>
            </a:r>
            <a:r>
              <a:rPr lang="ko-KR" altLang="en-US" sz="3600" b="0" i="0" u="none" strike="noStrike" dirty="0" err="1">
                <a:solidFill>
                  <a:srgbClr val="526474"/>
                </a:solidFill>
                <a:latin typeface="Pretendard Regular"/>
              </a:rPr>
              <a:t>안내등</a:t>
            </a:r>
            <a:r>
              <a:rPr lang="ko-KR" altLang="en-US" sz="3600" b="0" i="0" u="none" strike="noStrike" dirty="0">
                <a:solidFill>
                  <a:srgbClr val="526474"/>
                </a:solidFill>
                <a:latin typeface="Pretendard Regular"/>
              </a:rPr>
              <a:t> 간 통신 테스트</a:t>
            </a:r>
            <a:endParaRPr lang="en-US" altLang="ko-KR" sz="36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140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BFAF8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4270-8974-49C3-5608-A11FB49C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3C552E9-2935-F606-6D1B-BE2D6ED5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297D1-5C49-1725-862A-29CF9A22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EDB00A2-7BB3-FAAD-1448-8681AB8EF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5EB281-E2BD-DD05-58EF-E3743468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B633D-04C2-1BB6-F4E5-C39A7990D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87" y="2628900"/>
            <a:ext cx="12993226" cy="5936494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1A29430B-0047-9F4C-66C6-C9AE777C6DAF}"/>
              </a:ext>
            </a:extLst>
          </p:cNvPr>
          <p:cNvSpPr txBox="1"/>
          <p:nvPr/>
        </p:nvSpPr>
        <p:spPr>
          <a:xfrm>
            <a:off x="5334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100" dirty="0">
                <a:solidFill>
                  <a:srgbClr val="526474"/>
                </a:solidFill>
                <a:ea typeface="Pretendard Bold"/>
              </a:rPr>
              <a:t>외부 구조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07262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B930-3DE7-0562-E99B-8110021F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1A6146-EBC8-21FF-AF3C-A4CA616A1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87" y="2588003"/>
            <a:ext cx="12993226" cy="593649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06D079-C77A-3896-0839-E16C94C90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82A226-11AF-7242-985E-0717E08B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12EDCE-E31B-CFAA-3676-AD0017569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59BEE90-9A0A-A131-7811-441B588D1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E9CC2F1-653A-6DEE-3776-C75FC911BA61}"/>
              </a:ext>
            </a:extLst>
          </p:cNvPr>
          <p:cNvSpPr txBox="1"/>
          <p:nvPr/>
        </p:nvSpPr>
        <p:spPr>
          <a:xfrm>
            <a:off x="5334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100" dirty="0">
                <a:solidFill>
                  <a:srgbClr val="526474"/>
                </a:solidFill>
                <a:ea typeface="Pretendard Bold"/>
              </a:rPr>
              <a:t>내부 구조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17685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C039-1D70-6EC1-7FE1-2F2497A5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2F7268-C541-E11D-7388-B14FD7BE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D967AF-D254-1535-A185-36B0E9F8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C1418E-8208-2CFF-7F33-B5FD2ABF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7C3DF9-8C37-8D59-AC3E-67E9B12D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C3C381-1755-E135-84AE-935EB0957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5C570EB-D6B2-0D39-37DB-F0C32B371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320125D-2A73-0A14-184D-95701F804CF5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388ACC-5212-C8C8-218E-D6A6CDD96CB8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526474"/>
                </a:solidFill>
                <a:ea typeface="Pretendard ExtraBold"/>
              </a:rPr>
              <a:t>전자 설계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3928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5877-628F-2516-7C83-03DB6DBF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6FD16D-588F-6320-26BB-AE6CD6BC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C21D7F-D686-8098-6ABC-F1C2AD6E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A417DBD-6488-F91B-3CAC-C97F3C194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DCFC2D-EE72-D90D-3A0A-0D8A97EC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1A02B3-1CAB-4BB9-F912-A7D257B18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5AAD2E-D4F6-4451-1380-A9210428C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828B64B-3F4F-182A-A45E-4E360AB085A1}"/>
              </a:ext>
            </a:extLst>
          </p:cNvPr>
          <p:cNvSpPr txBox="1"/>
          <p:nvPr/>
        </p:nvSpPr>
        <p:spPr>
          <a:xfrm>
            <a:off x="17462500" y="9804400"/>
            <a:ext cx="254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endParaRPr lang="en-US" sz="1400" b="0" i="0" u="none" strike="noStrike" dirty="0">
              <a:solidFill>
                <a:srgbClr val="D3DAE0"/>
              </a:solidFill>
              <a:latin typeface="Pretendard Regula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5AA577F-5081-0205-7CE6-04F1FE6AFA3A}"/>
              </a:ext>
            </a:extLst>
          </p:cNvPr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00" dirty="0">
                <a:solidFill>
                  <a:srgbClr val="526474"/>
                </a:solidFill>
                <a:ea typeface="Pretendard ExtraBold"/>
              </a:rPr>
              <a:t>전광판</a:t>
            </a:r>
            <a:endParaRPr lang="ko-KR" sz="6000" b="0" i="0" u="none" strike="noStrike" spc="-100" dirty="0">
              <a:solidFill>
                <a:srgbClr val="526474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7427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D9969-DCD8-8DEB-4BDB-A1304290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93879CD-46E5-0F5E-6107-0A1ADFA6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C702A3-3C5B-5B8B-7C0E-BB71054D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2B1CFE-1669-A373-26AC-59C85F2D3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B65380-0A4A-74E4-A1C8-C0E84AF7F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E9753798-8E65-F154-FA11-AC044DFC1081}"/>
              </a:ext>
            </a:extLst>
          </p:cNvPr>
          <p:cNvSpPr txBox="1"/>
          <p:nvPr/>
        </p:nvSpPr>
        <p:spPr>
          <a:xfrm>
            <a:off x="5334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spc="-100" dirty="0">
                <a:solidFill>
                  <a:srgbClr val="526474"/>
                </a:solidFill>
                <a:ea typeface="Pretendard Bold"/>
              </a:rPr>
              <a:t>부품 설명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6B9D15-B5EC-B344-127B-2AF317EA7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1" y="2950906"/>
            <a:ext cx="16828137" cy="54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5042-1C02-034A-0AFA-B1725F0E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5988DB7-6149-9A62-7671-D7B8A349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58D1E73-A28D-98E9-123F-E9DF950B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E1EFF0-FC9A-510F-AA6D-371F7E73C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6F5E9B-B516-440B-B066-2DBE9478E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5264EB6-F509-1E13-4185-6E9935817B2B}"/>
              </a:ext>
            </a:extLst>
          </p:cNvPr>
          <p:cNvSpPr txBox="1"/>
          <p:nvPr/>
        </p:nvSpPr>
        <p:spPr>
          <a:xfrm>
            <a:off x="622300" y="1230918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spc="-100" dirty="0">
                <a:solidFill>
                  <a:srgbClr val="526474"/>
                </a:solidFill>
                <a:ea typeface="Pretendard Bold"/>
              </a:rPr>
              <a:t>ESP32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453D79-3D5D-07C0-BE4C-C59EB8C12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6948" r="5963" b="54659"/>
          <a:stretch/>
        </p:blipFill>
        <p:spPr bwMode="auto">
          <a:xfrm>
            <a:off x="3844832" y="2777548"/>
            <a:ext cx="10598336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2034-2DE9-5F01-E812-BEC6631D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6BED114-8D79-ECF6-D005-184756F8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2F8CE18-591F-4A26-B773-08EFCF551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A3734AE-BA17-A881-19F7-37032658C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DD5C435-4953-CD5D-D194-166753504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AADC424-2331-9DF0-17A4-9D5702B47D40}"/>
              </a:ext>
            </a:extLst>
          </p:cNvPr>
          <p:cNvSpPr txBox="1"/>
          <p:nvPr/>
        </p:nvSpPr>
        <p:spPr>
          <a:xfrm>
            <a:off x="622300" y="1230918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spc="-100" dirty="0">
                <a:solidFill>
                  <a:srgbClr val="526474"/>
                </a:solidFill>
                <a:ea typeface="Pretendard Bold"/>
              </a:rPr>
              <a:t>MP</a:t>
            </a:r>
            <a:r>
              <a:rPr lang="en-US" altLang="ko-KR" sz="5000" spc="-100" dirty="0">
                <a:solidFill>
                  <a:srgbClr val="526474"/>
                </a:solidFill>
                <a:ea typeface="Pretendard Bold"/>
              </a:rPr>
              <a:t>3 Module</a:t>
            </a:r>
            <a:endParaRPr lang="ko-KR" sz="5000" b="0" i="0" u="none" strike="noStrike" spc="-100" dirty="0">
              <a:solidFill>
                <a:srgbClr val="526474"/>
              </a:solidFill>
              <a:ea typeface="Pretendard Bold"/>
            </a:endParaRPr>
          </a:p>
        </p:txBody>
      </p:sp>
      <p:pic>
        <p:nvPicPr>
          <p:cNvPr id="2050" name="Picture 2" descr="디바이스마트,MCU보드/전자키트 &gt; 음악/앰프/녹음 &gt; MP3/음악재생,KEYES,아두이노용 Mini MP3 Player 모듈 [KE0092],스피커에 직접 연결 할 수있는 미니 MP3 모듈 입니다.">
            <a:extLst>
              <a:ext uri="{FF2B5EF4-FFF2-40B4-BE49-F238E27FC236}">
                <a16:creationId xmlns:a16="http://schemas.microsoft.com/office/drawing/2014/main" id="{F9A2CD70-EA17-148C-28A0-094399B7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49" y="1832319"/>
            <a:ext cx="9639302" cy="722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4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550</Words>
  <Application>Microsoft Office PowerPoint</Application>
  <PresentationFormat>사용자 지정</PresentationFormat>
  <Paragraphs>90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Pretendard Medium</vt:lpstr>
      <vt:lpstr>Arial</vt:lpstr>
      <vt:lpstr>Pretendard ExtraBold</vt:lpstr>
      <vt:lpstr>Pretendard Bold</vt:lpstr>
      <vt:lpstr>Calibri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구 민성</cp:lastModifiedBy>
  <cp:revision>5</cp:revision>
  <dcterms:created xsi:type="dcterms:W3CDTF">2006-08-16T00:00:00Z</dcterms:created>
  <dcterms:modified xsi:type="dcterms:W3CDTF">2024-10-31T07:22:49Z</dcterms:modified>
</cp:coreProperties>
</file>